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2"/>
  </p:notesMasterIdLst>
  <p:sldIdLst>
    <p:sldId id="268" r:id="rId2"/>
    <p:sldId id="258" r:id="rId3"/>
    <p:sldId id="265" r:id="rId4"/>
    <p:sldId id="266" r:id="rId5"/>
    <p:sldId id="260" r:id="rId6"/>
    <p:sldId id="267" r:id="rId7"/>
    <p:sldId id="261" r:id="rId8"/>
    <p:sldId id="263" r:id="rId9"/>
    <p:sldId id="262" r:id="rId10"/>
    <p:sldId id="264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709CED0-EDF1-4DA8-9FC2-AB52EEA9D30A}">
  <a:tblStyle styleId="{9709CED0-EDF1-4DA8-9FC2-AB52EEA9D30A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0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499019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17565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2034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8747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04979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2800"/>
            </a:lvl1pPr>
            <a:lvl2pPr lvl="1" rtl="0">
              <a:spcBef>
                <a:spcPts val="0"/>
              </a:spcBef>
              <a:defRPr sz="2400"/>
            </a:lvl2pPr>
            <a:lvl3pPr lvl="2" rtl="0">
              <a:spcBef>
                <a:spcPts val="0"/>
              </a:spcBef>
              <a:defRPr sz="2000"/>
            </a:lvl3pPr>
            <a:lvl4pPr lvl="3" rtl="0">
              <a:spcBef>
                <a:spcPts val="0"/>
              </a:spcBef>
              <a:defRPr sz="1800"/>
            </a:lvl4pPr>
            <a:lvl5pPr lvl="4" rtl="0">
              <a:spcBef>
                <a:spcPts val="0"/>
              </a:spcBef>
              <a:defRPr sz="1800"/>
            </a:lvl5pPr>
            <a:lvl6pPr lvl="5" rtl="0">
              <a:spcBef>
                <a:spcPts val="0"/>
              </a:spcBef>
              <a:defRPr sz="1800"/>
            </a:lvl6pPr>
            <a:lvl7pPr lvl="6" rtl="0">
              <a:spcBef>
                <a:spcPts val="0"/>
              </a:spcBef>
              <a:defRPr sz="1800"/>
            </a:lvl7pPr>
            <a:lvl8pPr lvl="7" rtl="0">
              <a:spcBef>
                <a:spcPts val="0"/>
              </a:spcBef>
              <a:defRPr sz="1800"/>
            </a:lvl8pPr>
            <a:lvl9pPr lvl="8"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2800"/>
            </a:lvl1pPr>
            <a:lvl2pPr lvl="1" rtl="0">
              <a:spcBef>
                <a:spcPts val="0"/>
              </a:spcBef>
              <a:defRPr sz="2400"/>
            </a:lvl2pPr>
            <a:lvl3pPr lvl="2" rtl="0">
              <a:spcBef>
                <a:spcPts val="0"/>
              </a:spcBef>
              <a:defRPr sz="2000"/>
            </a:lvl3pPr>
            <a:lvl4pPr lvl="3" rtl="0">
              <a:spcBef>
                <a:spcPts val="0"/>
              </a:spcBef>
              <a:defRPr sz="1800"/>
            </a:lvl4pPr>
            <a:lvl5pPr lvl="4" rtl="0">
              <a:spcBef>
                <a:spcPts val="0"/>
              </a:spcBef>
              <a:defRPr sz="1800"/>
            </a:lvl5pPr>
            <a:lvl6pPr lvl="5" rtl="0">
              <a:spcBef>
                <a:spcPts val="0"/>
              </a:spcBef>
              <a:defRPr sz="1800"/>
            </a:lvl6pPr>
            <a:lvl7pPr lvl="6" rtl="0">
              <a:spcBef>
                <a:spcPts val="0"/>
              </a:spcBef>
              <a:defRPr sz="1800"/>
            </a:lvl7pPr>
            <a:lvl8pPr lvl="7" rtl="0">
              <a:spcBef>
                <a:spcPts val="0"/>
              </a:spcBef>
              <a:defRPr sz="1800"/>
            </a:lvl8pPr>
            <a:lvl9pPr lvl="8"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l" rtl="0">
              <a:spcBef>
                <a:spcPts val="0"/>
              </a:spcBef>
              <a:defRPr sz="4000" b="1" cap="none"/>
            </a:lvl1pPr>
            <a:lvl2pPr lvl="1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 sz="2000"/>
            </a:lvl1pPr>
            <a:lvl2pPr marL="457200" lvl="1" indent="0" rtl="0">
              <a:spcBef>
                <a:spcPts val="0"/>
              </a:spcBef>
              <a:buFont typeface="Arial"/>
              <a:buNone/>
              <a:defRPr sz="1800"/>
            </a:lvl2pPr>
            <a:lvl3pPr marL="914400" lvl="2" indent="0" rtl="0">
              <a:spcBef>
                <a:spcPts val="0"/>
              </a:spcBef>
              <a:buFont typeface="Arial"/>
              <a:buNone/>
              <a:defRPr sz="1600"/>
            </a:lvl3pPr>
            <a:lvl4pPr marL="1371600" lvl="3" indent="0" rtl="0">
              <a:spcBef>
                <a:spcPts val="0"/>
              </a:spcBef>
              <a:buFont typeface="Arial"/>
              <a:buNone/>
              <a:defRPr sz="1400"/>
            </a:lvl4pPr>
            <a:lvl5pPr marL="1828800" lvl="4" indent="0" rtl="0">
              <a:spcBef>
                <a:spcPts val="0"/>
              </a:spcBef>
              <a:buFont typeface="Arial"/>
              <a:buNone/>
              <a:defRPr sz="1400"/>
            </a:lvl5pPr>
            <a:lvl6pPr marL="2286000" lvl="5" indent="0" rtl="0">
              <a:spcBef>
                <a:spcPts val="0"/>
              </a:spcBef>
              <a:buFont typeface="Arial"/>
              <a:buNone/>
              <a:defRPr sz="1400"/>
            </a:lvl6pPr>
            <a:lvl7pPr marL="2743200" lvl="6" indent="0" rtl="0">
              <a:spcBef>
                <a:spcPts val="0"/>
              </a:spcBef>
              <a:buFont typeface="Arial"/>
              <a:buNone/>
              <a:defRPr sz="1400"/>
            </a:lvl7pPr>
            <a:lvl8pPr marL="3200400" lvl="7" indent="0" rtl="0">
              <a:spcBef>
                <a:spcPts val="0"/>
              </a:spcBef>
              <a:buFont typeface="Arial"/>
              <a:buNone/>
              <a:defRPr sz="1400"/>
            </a:lvl8pPr>
            <a:lvl9pPr marL="3657600" lvl="8" indent="0" rtl="0">
              <a:spcBef>
                <a:spcPts val="0"/>
              </a:spcBef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21859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3"/>
          </p:nvPr>
        </p:nvSpPr>
        <p:spPr>
          <a:xfrm>
            <a:off x="4648200" y="3938587"/>
            <a:ext cx="4038599" cy="218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 sz="2000" b="1"/>
            </a:lvl1pPr>
            <a:lvl2pPr lvl="1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 sz="1400"/>
            </a:lvl1pPr>
            <a:lvl2pPr marL="457200" lvl="1" indent="0" rtl="0">
              <a:spcBef>
                <a:spcPts val="0"/>
              </a:spcBef>
              <a:buFont typeface="Arial"/>
              <a:buNone/>
              <a:defRPr sz="1200"/>
            </a:lvl2pPr>
            <a:lvl3pPr marL="914400" lvl="2" indent="0" rtl="0">
              <a:spcBef>
                <a:spcPts val="0"/>
              </a:spcBef>
              <a:buFont typeface="Arial"/>
              <a:buNone/>
              <a:defRPr sz="1000"/>
            </a:lvl3pPr>
            <a:lvl4pPr marL="1371600" lvl="3" indent="0" rtl="0">
              <a:spcBef>
                <a:spcPts val="0"/>
              </a:spcBef>
              <a:buFont typeface="Arial"/>
              <a:buNone/>
              <a:defRPr sz="900"/>
            </a:lvl4pPr>
            <a:lvl5pPr marL="1828800" lvl="4" indent="0" rtl="0">
              <a:spcBef>
                <a:spcPts val="0"/>
              </a:spcBef>
              <a:buFont typeface="Arial"/>
              <a:buNone/>
              <a:defRPr sz="900"/>
            </a:lvl5pPr>
            <a:lvl6pPr marL="2286000" lvl="5" indent="0" rtl="0">
              <a:spcBef>
                <a:spcPts val="0"/>
              </a:spcBef>
              <a:buFont typeface="Arial"/>
              <a:buNone/>
              <a:defRPr sz="900"/>
            </a:lvl6pPr>
            <a:lvl7pPr marL="2743200" lvl="6" indent="0" rtl="0">
              <a:spcBef>
                <a:spcPts val="0"/>
              </a:spcBef>
              <a:buFont typeface="Arial"/>
              <a:buNone/>
              <a:defRPr sz="900"/>
            </a:lvl7pPr>
            <a:lvl8pPr marL="3200400" lvl="7" indent="0" rtl="0">
              <a:spcBef>
                <a:spcPts val="0"/>
              </a:spcBef>
              <a:buFont typeface="Arial"/>
              <a:buNone/>
              <a:defRPr sz="900"/>
            </a:lvl8pPr>
            <a:lvl9pPr marL="3657600" lvl="8" indent="0" rtl="0">
              <a:spcBef>
                <a:spcPts val="0"/>
              </a:spcBef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 sz="2000" b="1"/>
            </a:lvl1pPr>
            <a:lvl2pPr lvl="1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3200"/>
            </a:lvl1pPr>
            <a:lvl2pPr lvl="1" rtl="0">
              <a:spcBef>
                <a:spcPts val="0"/>
              </a:spcBef>
              <a:defRPr sz="2800"/>
            </a:lvl2pPr>
            <a:lvl3pPr lvl="2" rtl="0">
              <a:spcBef>
                <a:spcPts val="0"/>
              </a:spcBef>
              <a:defRPr sz="2400"/>
            </a:lvl3pPr>
            <a:lvl4pPr lvl="3" rtl="0">
              <a:spcBef>
                <a:spcPts val="0"/>
              </a:spcBef>
              <a:defRPr sz="2000"/>
            </a:lvl4pPr>
            <a:lvl5pPr lvl="4" rtl="0">
              <a:spcBef>
                <a:spcPts val="0"/>
              </a:spcBef>
              <a:defRPr sz="2000"/>
            </a:lvl5pPr>
            <a:lvl6pPr lvl="5" rtl="0">
              <a:spcBef>
                <a:spcPts val="0"/>
              </a:spcBef>
              <a:defRPr sz="2000"/>
            </a:lvl6pPr>
            <a:lvl7pPr lvl="6" rtl="0">
              <a:spcBef>
                <a:spcPts val="0"/>
              </a:spcBef>
              <a:defRPr sz="2000"/>
            </a:lvl7pPr>
            <a:lvl8pPr lvl="7" rtl="0">
              <a:spcBef>
                <a:spcPts val="0"/>
              </a:spcBef>
              <a:defRPr sz="2000"/>
            </a:lvl8pPr>
            <a:lvl9pPr lvl="8"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 sz="1400"/>
            </a:lvl1pPr>
            <a:lvl2pPr marL="457200" lvl="1" indent="0" rtl="0">
              <a:spcBef>
                <a:spcPts val="0"/>
              </a:spcBef>
              <a:buFont typeface="Arial"/>
              <a:buNone/>
              <a:defRPr sz="1200"/>
            </a:lvl2pPr>
            <a:lvl3pPr marL="914400" lvl="2" indent="0" rtl="0">
              <a:spcBef>
                <a:spcPts val="0"/>
              </a:spcBef>
              <a:buFont typeface="Arial"/>
              <a:buNone/>
              <a:defRPr sz="1000"/>
            </a:lvl3pPr>
            <a:lvl4pPr marL="1371600" lvl="3" indent="0" rtl="0">
              <a:spcBef>
                <a:spcPts val="0"/>
              </a:spcBef>
              <a:buFont typeface="Arial"/>
              <a:buNone/>
              <a:defRPr sz="900"/>
            </a:lvl4pPr>
            <a:lvl5pPr marL="1828800" lvl="4" indent="0" rtl="0">
              <a:spcBef>
                <a:spcPts val="0"/>
              </a:spcBef>
              <a:buFont typeface="Arial"/>
              <a:buNone/>
              <a:defRPr sz="900"/>
            </a:lvl5pPr>
            <a:lvl6pPr marL="2286000" lvl="5" indent="0" rtl="0">
              <a:spcBef>
                <a:spcPts val="0"/>
              </a:spcBef>
              <a:buFont typeface="Arial"/>
              <a:buNone/>
              <a:defRPr sz="900"/>
            </a:lvl6pPr>
            <a:lvl7pPr marL="2743200" lvl="6" indent="0" rtl="0">
              <a:spcBef>
                <a:spcPts val="0"/>
              </a:spcBef>
              <a:buFont typeface="Arial"/>
              <a:buNone/>
              <a:defRPr sz="900"/>
            </a:lvl7pPr>
            <a:lvl8pPr marL="3200400" lvl="7" indent="0" rtl="0">
              <a:spcBef>
                <a:spcPts val="0"/>
              </a:spcBef>
              <a:buFont typeface="Arial"/>
              <a:buNone/>
              <a:defRPr sz="900"/>
            </a:lvl8pPr>
            <a:lvl9pPr marL="3657600" lvl="8" indent="0" rtl="0">
              <a:spcBef>
                <a:spcPts val="0"/>
              </a:spcBef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 sz="2400" b="1"/>
            </a:lvl1pPr>
            <a:lvl2pPr marL="457200" lvl="1" indent="0" rtl="0">
              <a:spcBef>
                <a:spcPts val="0"/>
              </a:spcBef>
              <a:buFont typeface="Arial"/>
              <a:buNone/>
              <a:defRPr sz="2000" b="1"/>
            </a:lvl2pPr>
            <a:lvl3pPr marL="914400" lvl="2" indent="0" rtl="0">
              <a:spcBef>
                <a:spcPts val="0"/>
              </a:spcBef>
              <a:buFont typeface="Arial"/>
              <a:buNone/>
              <a:defRPr sz="1800" b="1"/>
            </a:lvl3pPr>
            <a:lvl4pPr marL="1371600" lvl="3" indent="0" rtl="0">
              <a:spcBef>
                <a:spcPts val="0"/>
              </a:spcBef>
              <a:buFont typeface="Arial"/>
              <a:buNone/>
              <a:defRPr sz="1600" b="1"/>
            </a:lvl4pPr>
            <a:lvl5pPr marL="1828800" lvl="4" indent="0" rtl="0">
              <a:spcBef>
                <a:spcPts val="0"/>
              </a:spcBef>
              <a:buFont typeface="Arial"/>
              <a:buNone/>
              <a:defRPr sz="1600" b="1"/>
            </a:lvl5pPr>
            <a:lvl6pPr marL="2286000" lvl="5" indent="0" rtl="0">
              <a:spcBef>
                <a:spcPts val="0"/>
              </a:spcBef>
              <a:buFont typeface="Arial"/>
              <a:buNone/>
              <a:defRPr sz="1600" b="1"/>
            </a:lvl6pPr>
            <a:lvl7pPr marL="2743200" lvl="6" indent="0" rtl="0">
              <a:spcBef>
                <a:spcPts val="0"/>
              </a:spcBef>
              <a:buFont typeface="Arial"/>
              <a:buNone/>
              <a:defRPr sz="1600" b="1"/>
            </a:lvl7pPr>
            <a:lvl8pPr marL="3200400" lvl="7" indent="0" rtl="0">
              <a:spcBef>
                <a:spcPts val="0"/>
              </a:spcBef>
              <a:buFont typeface="Arial"/>
              <a:buNone/>
              <a:defRPr sz="1600" b="1"/>
            </a:lvl8pPr>
            <a:lvl9pPr marL="3657600" lvl="8" indent="0" rtl="0">
              <a:spcBef>
                <a:spcPts val="0"/>
              </a:spcBef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2000"/>
            </a:lvl2pPr>
            <a:lvl3pPr lvl="2" rtl="0">
              <a:spcBef>
                <a:spcPts val="0"/>
              </a:spcBef>
              <a:defRPr sz="1800"/>
            </a:lvl3pPr>
            <a:lvl4pPr lvl="3" rtl="0">
              <a:spcBef>
                <a:spcPts val="0"/>
              </a:spcBef>
              <a:defRPr sz="1600"/>
            </a:lvl4pPr>
            <a:lvl5pPr lvl="4" rtl="0">
              <a:spcBef>
                <a:spcPts val="0"/>
              </a:spcBef>
              <a:defRPr sz="1600"/>
            </a:lvl5pPr>
            <a:lvl6pPr lvl="5" rtl="0">
              <a:spcBef>
                <a:spcPts val="0"/>
              </a:spcBef>
              <a:defRPr sz="1600"/>
            </a:lvl6pPr>
            <a:lvl7pPr lvl="6" rtl="0">
              <a:spcBef>
                <a:spcPts val="0"/>
              </a:spcBef>
              <a:defRPr sz="1600"/>
            </a:lvl7pPr>
            <a:lvl8pPr lvl="7" rtl="0">
              <a:spcBef>
                <a:spcPts val="0"/>
              </a:spcBef>
              <a:defRPr sz="1600"/>
            </a:lvl8pPr>
            <a:lvl9pPr lvl="8"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 sz="2400" b="1"/>
            </a:lvl1pPr>
            <a:lvl2pPr marL="457200" lvl="1" indent="0" rtl="0">
              <a:spcBef>
                <a:spcPts val="0"/>
              </a:spcBef>
              <a:buFont typeface="Arial"/>
              <a:buNone/>
              <a:defRPr sz="2000" b="1"/>
            </a:lvl2pPr>
            <a:lvl3pPr marL="914400" lvl="2" indent="0" rtl="0">
              <a:spcBef>
                <a:spcPts val="0"/>
              </a:spcBef>
              <a:buFont typeface="Arial"/>
              <a:buNone/>
              <a:defRPr sz="1800" b="1"/>
            </a:lvl3pPr>
            <a:lvl4pPr marL="1371600" lvl="3" indent="0" rtl="0">
              <a:spcBef>
                <a:spcPts val="0"/>
              </a:spcBef>
              <a:buFont typeface="Arial"/>
              <a:buNone/>
              <a:defRPr sz="1600" b="1"/>
            </a:lvl4pPr>
            <a:lvl5pPr marL="1828800" lvl="4" indent="0" rtl="0">
              <a:spcBef>
                <a:spcPts val="0"/>
              </a:spcBef>
              <a:buFont typeface="Arial"/>
              <a:buNone/>
              <a:defRPr sz="1600" b="1"/>
            </a:lvl5pPr>
            <a:lvl6pPr marL="2286000" lvl="5" indent="0" rtl="0">
              <a:spcBef>
                <a:spcPts val="0"/>
              </a:spcBef>
              <a:buFont typeface="Arial"/>
              <a:buNone/>
              <a:defRPr sz="1600" b="1"/>
            </a:lvl6pPr>
            <a:lvl7pPr marL="2743200" lvl="6" indent="0" rtl="0">
              <a:spcBef>
                <a:spcPts val="0"/>
              </a:spcBef>
              <a:buFont typeface="Arial"/>
              <a:buNone/>
              <a:defRPr sz="1600" b="1"/>
            </a:lvl7pPr>
            <a:lvl8pPr marL="3200400" lvl="7" indent="0" rtl="0">
              <a:spcBef>
                <a:spcPts val="0"/>
              </a:spcBef>
              <a:buFont typeface="Arial"/>
              <a:buNone/>
              <a:defRPr sz="1600" b="1"/>
            </a:lvl8pPr>
            <a:lvl9pPr marL="3657600" lvl="8" indent="0" rtl="0">
              <a:spcBef>
                <a:spcPts val="0"/>
              </a:spcBef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2000"/>
            </a:lvl2pPr>
            <a:lvl3pPr lvl="2" rtl="0">
              <a:spcBef>
                <a:spcPts val="0"/>
              </a:spcBef>
              <a:defRPr sz="1800"/>
            </a:lvl3pPr>
            <a:lvl4pPr lvl="3" rtl="0">
              <a:spcBef>
                <a:spcPts val="0"/>
              </a:spcBef>
              <a:defRPr sz="1600"/>
            </a:lvl4pPr>
            <a:lvl5pPr lvl="4" rtl="0">
              <a:spcBef>
                <a:spcPts val="0"/>
              </a:spcBef>
              <a:defRPr sz="1600"/>
            </a:lvl5pPr>
            <a:lvl6pPr lvl="5" rtl="0">
              <a:spcBef>
                <a:spcPts val="0"/>
              </a:spcBef>
              <a:defRPr sz="1600"/>
            </a:lvl6pPr>
            <a:lvl7pPr lvl="6" rtl="0">
              <a:spcBef>
                <a:spcPts val="0"/>
              </a:spcBef>
              <a:defRPr sz="1600"/>
            </a:lvl7pPr>
            <a:lvl8pPr lvl="7" rtl="0">
              <a:spcBef>
                <a:spcPts val="0"/>
              </a:spcBef>
              <a:defRPr sz="1600"/>
            </a:lvl8pPr>
            <a:lvl9pPr lvl="8"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Slavery and Mercantilism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Pull out your homework for “complicity”</a:t>
            </a:r>
          </a:p>
          <a:p>
            <a:r>
              <a:rPr lang="en-US" dirty="0" smtClean="0"/>
              <a:t>Compare and discuss  your responses with your neighbor.  </a:t>
            </a:r>
          </a:p>
          <a:p>
            <a:r>
              <a:rPr lang="en-US" dirty="0" smtClean="0"/>
              <a:t> Who was more skeptical?</a:t>
            </a:r>
          </a:p>
          <a:p>
            <a:r>
              <a:rPr lang="en-US" dirty="0"/>
              <a:t> </a:t>
            </a:r>
            <a:r>
              <a:rPr lang="en-US" dirty="0" smtClean="0"/>
              <a:t>Who was more emotional in their response?</a:t>
            </a:r>
          </a:p>
          <a:p>
            <a:r>
              <a:rPr lang="en-US" dirty="0" smtClean="0"/>
              <a:t> What was the writer’s motivation?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682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211" y="1223543"/>
            <a:ext cx="8229600" cy="1143000"/>
          </a:xfrm>
        </p:spPr>
        <p:txBody>
          <a:bodyPr/>
          <a:lstStyle/>
          <a:p>
            <a:r>
              <a:rPr lang="en-US" dirty="0" smtClean="0"/>
              <a:t>What Factors may have made it difficult for the British to successfully implement their mercantilist policies?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26211" y="401562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How effective is our current government in terms of taxing or restricting the sales of goods?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531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0" y="152400"/>
            <a:ext cx="9144000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400" b="1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GROWTH OF SLAVERY IN THE COLONIES</a:t>
            </a:r>
            <a:r>
              <a:rPr lang="en-US" sz="3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(1650-1770)</a:t>
            </a:r>
          </a:p>
        </p:txBody>
      </p:sp>
      <p:graphicFrame>
        <p:nvGraphicFramePr>
          <p:cNvPr id="113" name="Shape 113"/>
          <p:cNvGraphicFramePr/>
          <p:nvPr/>
        </p:nvGraphicFramePr>
        <p:xfrm>
          <a:off x="533400" y="1143000"/>
          <a:ext cx="8153375" cy="5535550"/>
        </p:xfrm>
        <a:graphic>
          <a:graphicData uri="http://schemas.openxmlformats.org/drawingml/2006/table">
            <a:tbl>
              <a:tblPr>
                <a:noFill/>
                <a:tableStyleId>{9709CED0-EDF1-4DA8-9FC2-AB52EEA9D30A}</a:tableStyleId>
              </a:tblPr>
              <a:tblGrid>
                <a:gridCol w="1397000"/>
                <a:gridCol w="1663700"/>
                <a:gridCol w="1665275"/>
                <a:gridCol w="1663700"/>
                <a:gridCol w="1763700"/>
              </a:tblGrid>
              <a:tr h="741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 of Slaves in NORTH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 of Slaves in SOUTH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% Change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1650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880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1,600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xx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1660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1,162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1,758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2,920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182.50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1670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1,125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3,410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4,535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155.31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1680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1,895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5,076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6,971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153.72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1690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3,340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13,389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16,729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239.98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1700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5,206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22,611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27,817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166.28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1710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8,303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36,563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44,866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161.29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1720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14,091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54,748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68,839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153.43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1730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17,323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73,698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91,021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132.22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1740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23,958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126,066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150,024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164.82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30,222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206,198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236,420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157.59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1760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40,033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285,773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325,806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137.81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1770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48,460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411,362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459,822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141.13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abagond.files.wordpress.com/2010/05/african-slave-trade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61" y="144462"/>
            <a:ext cx="7940077" cy="641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876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s-media-cache-ak0.pinimg.com/originals/4f/6f/5a/4f6f5a2419ff8deb1ade4f4726d184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05" y="415801"/>
            <a:ext cx="8940990" cy="571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9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301625"/>
            <a:ext cx="4953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SLAVE’S TRIP ACROSS THE ATLANTIC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228600" y="1600200"/>
            <a:ext cx="47244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Tight Packer: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Man: 16” wide, 2’7” high, 6’ long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Woman: 5’10” long, 16” wide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Loose Packer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ACCOUNT OF CROSSING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(Roots)</a:t>
            </a:r>
          </a:p>
        </p:txBody>
      </p:sp>
      <p:pic>
        <p:nvPicPr>
          <p:cNvPr id="129" name="Shape 129" descr="slave-ship-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743200" y="4692650"/>
            <a:ext cx="2209799" cy="21653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pic>
      <p:cxnSp>
        <p:nvCxnSpPr>
          <p:cNvPr id="130" name="Shape 130"/>
          <p:cNvCxnSpPr/>
          <p:nvPr/>
        </p:nvCxnSpPr>
        <p:spPr>
          <a:xfrm>
            <a:off x="152400" y="1295400"/>
            <a:ext cx="47244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pic>
        <p:nvPicPr>
          <p:cNvPr id="131" name="Shape 131" descr="slave factory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62600" y="4724400"/>
            <a:ext cx="3581399" cy="213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 descr="Interior of a Slave Ship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03900" y="3200400"/>
            <a:ext cx="33401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 descr="Plan of a Ship for Transporting Slaves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6">
            <a:alphaModFix/>
          </a:blip>
          <a:srcRect/>
          <a:stretch/>
        </p:blipFill>
        <p:spPr>
          <a:xfrm>
            <a:off x="4876800" y="0"/>
            <a:ext cx="4267199" cy="320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Slavery yesterday Affect our society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326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8153400" y="0"/>
            <a:ext cx="990599" cy="6705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1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WHY</a:t>
            </a:r>
            <a:br>
              <a:rPr lang="en-US" sz="1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DID SLAVERY EVEN EXIST?</a:t>
            </a:r>
            <a:r>
              <a:rPr lang="en-US" sz="2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</a:p>
        </p:txBody>
      </p:sp>
      <p:pic>
        <p:nvPicPr>
          <p:cNvPr id="139" name="Shape 139" descr="triangle trade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8229600" cy="6869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Mercantilism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0445"/>
            <a:ext cx="4038599" cy="4525963"/>
          </a:xfrm>
        </p:spPr>
        <p:txBody>
          <a:bodyPr/>
          <a:lstStyle/>
          <a:p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Century Econ policy (started in France)</a:t>
            </a:r>
          </a:p>
          <a:p>
            <a:r>
              <a:rPr lang="en-US" dirty="0" smtClean="0"/>
              <a:t>Wealth = Power</a:t>
            </a:r>
          </a:p>
          <a:p>
            <a:r>
              <a:rPr lang="en-US" dirty="0" smtClean="0"/>
              <a:t>Wealth is Finite</a:t>
            </a:r>
          </a:p>
          <a:p>
            <a:r>
              <a:rPr lang="en-US" dirty="0"/>
              <a:t> </a:t>
            </a:r>
            <a:r>
              <a:rPr lang="en-US" dirty="0" smtClean="0"/>
              <a:t>Wealth should be kept in the country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648201" y="961845"/>
            <a:ext cx="4038599" cy="2185988"/>
          </a:xfrm>
        </p:spPr>
        <p:txBody>
          <a:bodyPr/>
          <a:lstStyle/>
          <a:p>
            <a:r>
              <a:rPr lang="en-US" dirty="0"/>
              <a:t>Trade with other countries is generally </a:t>
            </a:r>
            <a:r>
              <a:rPr lang="en-US" dirty="0" smtClean="0"/>
              <a:t>bad</a:t>
            </a:r>
          </a:p>
          <a:p>
            <a:r>
              <a:rPr lang="en-US" dirty="0" smtClean="0"/>
              <a:t>Colonies should only sell w/mother country.  </a:t>
            </a:r>
          </a:p>
          <a:p>
            <a:r>
              <a:rPr lang="en-US" dirty="0"/>
              <a:t> </a:t>
            </a:r>
            <a:r>
              <a:rPr lang="en-US" dirty="0" smtClean="0"/>
              <a:t>Trade policy should support the needs of the mother country</a:t>
            </a:r>
          </a:p>
          <a:p>
            <a:pPr marL="20320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185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57200" y="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/>
              <a:t>Policy of Mercantilism</a:t>
            </a:r>
          </a:p>
        </p:txBody>
      </p:sp>
      <p:pic>
        <p:nvPicPr>
          <p:cNvPr id="145" name="Shape 145" descr="navigation acts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58950" y="1017917"/>
            <a:ext cx="7826100" cy="5840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264</Words>
  <Application>Microsoft Office PowerPoint</Application>
  <PresentationFormat>On-screen Show (4:3)</PresentationFormat>
  <Paragraphs>99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Default Design</vt:lpstr>
      <vt:lpstr>Slavery and Mercantilism</vt:lpstr>
      <vt:lpstr>GROWTH OF SLAVERY IN THE COLONIES (1650-1770)</vt:lpstr>
      <vt:lpstr>PowerPoint Presentation</vt:lpstr>
      <vt:lpstr>PowerPoint Presentation</vt:lpstr>
      <vt:lpstr>A SLAVE’S TRIP ACROSS THE ATLANTIC</vt:lpstr>
      <vt:lpstr>How does Slavery yesterday Affect our society ?</vt:lpstr>
      <vt:lpstr>WHY DID SLAVERY EVEN EXIST?  T R I A N G L E  T R A D E</vt:lpstr>
      <vt:lpstr>Mercantilism</vt:lpstr>
      <vt:lpstr>Policy of Mercantilism</vt:lpstr>
      <vt:lpstr>What Factors may have made it difficult for the British to successfully implement their mercantilist policies?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OF SLAVERY IN THE COLONIES (1650-1770)</dc:title>
  <dc:creator>Balazs, Stephen</dc:creator>
  <cp:lastModifiedBy>Balazs, Stephen</cp:lastModifiedBy>
  <cp:revision>5</cp:revision>
  <dcterms:modified xsi:type="dcterms:W3CDTF">2016-10-05T13:50:16Z</dcterms:modified>
</cp:coreProperties>
</file>